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16309AD-3768-473F-ADA5-2593D15FAD30}" type="datetimeFigureOut">
              <a:rPr lang="cs-CZ" smtClean="0"/>
              <a:t>13.1.2017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D73D56-4384-41A0-9FE0-0F74B90545F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Protektorát Čechy a Morava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Zdenka Petříková</a:t>
            </a:r>
            <a:endParaRPr lang="cs-CZ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u="sng" dirty="0" smtClean="0"/>
              <a:t>Vysvětlení pojmů</a:t>
            </a:r>
            <a:endParaRPr lang="cs-CZ" sz="44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7992888" cy="5069160"/>
          </a:xfrm>
        </p:spPr>
        <p:txBody>
          <a:bodyPr>
            <a:normAutofit fontScale="40000" lnSpcReduction="20000"/>
          </a:bodyPr>
          <a:lstStyle/>
          <a:p>
            <a:r>
              <a:rPr lang="cs-CZ" sz="6700" b="1" dirty="0" smtClean="0"/>
              <a:t>Protektorát</a:t>
            </a:r>
            <a:r>
              <a:rPr lang="cs-CZ" sz="4400" dirty="0" smtClean="0"/>
              <a:t> = </a:t>
            </a:r>
            <a:r>
              <a:rPr lang="cs-CZ" sz="6700" dirty="0" smtClean="0"/>
              <a:t>forma státního zřízení</a:t>
            </a:r>
          </a:p>
          <a:p>
            <a:pPr lvl="1"/>
            <a:r>
              <a:rPr lang="cs-CZ" sz="5900" dirty="0" smtClean="0"/>
              <a:t>jde </a:t>
            </a:r>
            <a:r>
              <a:rPr lang="cs-CZ" sz="5900" dirty="0"/>
              <a:t>o autonomní státní útvar, který je pod ochranou nebo přímou správou jiného státu</a:t>
            </a:r>
          </a:p>
          <a:p>
            <a:pPr lvl="1"/>
            <a:r>
              <a:rPr lang="cs-CZ" sz="5900" dirty="0" smtClean="0"/>
              <a:t>existuje </a:t>
            </a:r>
            <a:r>
              <a:rPr lang="cs-CZ" sz="5900" dirty="0"/>
              <a:t>zde autonomní státní správa, která je však podřízena protektorovi či jinému administrátorovi, kterého dosazuje ochraňující stát </a:t>
            </a:r>
          </a:p>
          <a:p>
            <a:pPr marL="365760" lvl="1" indent="0">
              <a:buNone/>
            </a:pPr>
            <a:r>
              <a:rPr lang="cs-CZ" sz="2400" dirty="0"/>
              <a:t>	</a:t>
            </a:r>
            <a:r>
              <a:rPr lang="cs-CZ" sz="4400" dirty="0"/>
              <a:t>=</a:t>
            </a:r>
            <a:r>
              <a:rPr lang="cs-CZ" sz="4400" dirty="0">
                <a:sym typeface="Symbol"/>
              </a:rPr>
              <a:t></a:t>
            </a:r>
            <a:r>
              <a:rPr lang="cs-CZ" sz="2400" dirty="0"/>
              <a:t> </a:t>
            </a:r>
            <a:r>
              <a:rPr lang="cs-CZ" sz="4400" dirty="0"/>
              <a:t>Protektorát Čechy a Morava z období 2. sv. v.</a:t>
            </a:r>
          </a:p>
          <a:p>
            <a:pPr marL="365760" lvl="1" indent="0">
              <a:buNone/>
            </a:pPr>
            <a:r>
              <a:rPr lang="cs-CZ" sz="4400" dirty="0"/>
              <a:t>	</a:t>
            </a:r>
            <a:r>
              <a:rPr lang="cs-CZ" sz="4400" dirty="0" smtClean="0"/>
              <a:t>=</a:t>
            </a:r>
            <a:r>
              <a:rPr lang="cs-CZ" sz="4400" dirty="0">
                <a:sym typeface="Symbol"/>
              </a:rPr>
              <a:t></a:t>
            </a:r>
            <a:r>
              <a:rPr lang="cs-CZ" sz="4400" dirty="0"/>
              <a:t> ve světě je známý také Egypt, který byl pod 		protektorátem VB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sz="6700" b="1" dirty="0" smtClean="0"/>
              <a:t>Protektor</a:t>
            </a:r>
            <a:r>
              <a:rPr lang="cs-CZ" sz="4200" dirty="0" smtClean="0"/>
              <a:t> </a:t>
            </a:r>
            <a:r>
              <a:rPr lang="cs-CZ" sz="5900" dirty="0" smtClean="0"/>
              <a:t>= osoba nebo instituce, poskytující protekci, ochranu</a:t>
            </a:r>
          </a:p>
          <a:p>
            <a:pPr lvl="1"/>
            <a:r>
              <a:rPr lang="cs-CZ" sz="5900" dirty="0" smtClean="0"/>
              <a:t>jeho činnost (výsledek) bývá nazývána protektorát</a:t>
            </a:r>
          </a:p>
          <a:p>
            <a:pPr marL="365760" lvl="1" indent="0">
              <a:buNone/>
            </a:pPr>
            <a:endParaRPr lang="cs-CZ" sz="2400" dirty="0" smtClean="0"/>
          </a:p>
          <a:p>
            <a:pPr marL="365760" lvl="1" indent="0">
              <a:buNone/>
            </a:pPr>
            <a:r>
              <a:rPr lang="cs-CZ" sz="2400" dirty="0"/>
              <a:t>	</a:t>
            </a:r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721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/>
              <a:t>PROTEKTORÁT ČECHY A MORAVA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v letech 1939 - 1941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15</a:t>
            </a:r>
            <a:r>
              <a:rPr lang="cs-CZ" sz="3200" dirty="0" smtClean="0"/>
              <a:t>. 3. 1939 </a:t>
            </a:r>
            <a:r>
              <a:rPr lang="cs-CZ" sz="3200" dirty="0"/>
              <a:t>vstup něm. armády na </a:t>
            </a:r>
            <a:r>
              <a:rPr lang="cs-CZ" sz="3200" dirty="0" smtClean="0"/>
              <a:t>území Druhé </a:t>
            </a:r>
            <a:r>
              <a:rPr lang="cs-CZ" sz="3200" dirty="0"/>
              <a:t>republiky, počátek </a:t>
            </a:r>
            <a:r>
              <a:rPr lang="cs-CZ" sz="3200" dirty="0" smtClean="0"/>
              <a:t>okupace</a:t>
            </a:r>
            <a:endParaRPr lang="cs-CZ" sz="3200" dirty="0"/>
          </a:p>
          <a:p>
            <a:r>
              <a:rPr lang="cs-CZ" sz="3200" u="sng" dirty="0"/>
              <a:t>16</a:t>
            </a:r>
            <a:r>
              <a:rPr lang="cs-CZ" sz="3200" u="sng" dirty="0" smtClean="0"/>
              <a:t>. 3. 1939</a:t>
            </a:r>
            <a:r>
              <a:rPr lang="cs-CZ" sz="3200" dirty="0" smtClean="0"/>
              <a:t> </a:t>
            </a:r>
            <a:r>
              <a:rPr lang="cs-CZ" sz="3200" dirty="0"/>
              <a:t>oficiální vyhlášení </a:t>
            </a:r>
            <a:r>
              <a:rPr lang="cs-CZ" sz="3200" u="sng" dirty="0"/>
              <a:t>protektorátu Čechy a Morava</a:t>
            </a:r>
            <a:r>
              <a:rPr lang="cs-CZ" sz="3200" dirty="0"/>
              <a:t>, území ČSR včleněno do Velkoněmecké </a:t>
            </a:r>
            <a:r>
              <a:rPr lang="cs-CZ" sz="3200" dirty="0" smtClean="0"/>
              <a:t>říše</a:t>
            </a:r>
            <a:endParaRPr lang="cs-CZ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u="sng" dirty="0" smtClean="0"/>
              <a:t>SPRÁVA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cs-CZ" sz="3200" b="1" dirty="0" smtClean="0"/>
              <a:t>A) říšskoněmecké </a:t>
            </a:r>
            <a:r>
              <a:rPr lang="cs-CZ" sz="3200" b="1" dirty="0"/>
              <a:t>orgány moci, které měly rozhodující vliv:</a:t>
            </a:r>
          </a:p>
          <a:p>
            <a:pPr lvl="0"/>
            <a:r>
              <a:rPr lang="cs-CZ" sz="3200" u="sng" dirty="0"/>
              <a:t>říšský protektor </a:t>
            </a:r>
            <a:r>
              <a:rPr lang="cs-CZ" sz="3200" dirty="0"/>
              <a:t>přímo zastupující A. Hitlera – až do září 1941 tuto funkci vykonával Konstantin </a:t>
            </a:r>
            <a:r>
              <a:rPr lang="cs-CZ" sz="3200" dirty="0" err="1"/>
              <a:t>von</a:t>
            </a:r>
            <a:r>
              <a:rPr lang="cs-CZ" sz="3200" dirty="0"/>
              <a:t> </a:t>
            </a:r>
            <a:r>
              <a:rPr lang="cs-CZ" sz="3200" dirty="0" err="1"/>
              <a:t>Neurath</a:t>
            </a:r>
            <a:endParaRPr lang="cs-CZ" sz="3200" dirty="0"/>
          </a:p>
          <a:p>
            <a:pPr lvl="0"/>
            <a:r>
              <a:rPr lang="cs-CZ" sz="3200" u="sng" dirty="0"/>
              <a:t>státní tajemník </a:t>
            </a:r>
            <a:r>
              <a:rPr lang="cs-CZ" sz="3200" dirty="0"/>
              <a:t>(zástupce protektora) – Karl Hermann Frank</a:t>
            </a:r>
          </a:p>
          <a:p>
            <a:pPr lvl="0"/>
            <a:r>
              <a:rPr lang="cs-CZ" sz="3200" u="sng" dirty="0"/>
              <a:t>dvanáct úřadů </a:t>
            </a:r>
            <a:r>
              <a:rPr lang="cs-CZ" sz="3200" i="1" u="sng" dirty="0" err="1"/>
              <a:t>Oberlandräte</a:t>
            </a:r>
            <a:r>
              <a:rPr lang="cs-CZ" sz="3200" u="sng" dirty="0"/>
              <a:t> </a:t>
            </a:r>
            <a:r>
              <a:rPr lang="cs-CZ" sz="3200" dirty="0"/>
              <a:t>nadřazené českým úřadům</a:t>
            </a:r>
          </a:p>
          <a:p>
            <a:pPr lvl="0"/>
            <a:r>
              <a:rPr lang="cs-CZ" sz="3200" u="sng" dirty="0"/>
              <a:t>tajná policie </a:t>
            </a:r>
            <a:r>
              <a:rPr lang="cs-CZ" sz="3200" dirty="0"/>
              <a:t>– Gestapo </a:t>
            </a:r>
          </a:p>
          <a:p>
            <a:endParaRPr lang="cs-CZ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00034" y="571480"/>
            <a:ext cx="821537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3200" b="1" dirty="0" smtClean="0"/>
              <a:t>B) Protektorátní orgány</a:t>
            </a:r>
          </a:p>
          <a:p>
            <a:pPr lvl="0"/>
            <a:endParaRPr lang="cs-CZ" sz="1200" b="1" dirty="0" smtClean="0"/>
          </a:p>
          <a:p>
            <a:pPr lvl="0">
              <a:buFont typeface="Arial" pitchFamily="34" charset="0"/>
              <a:buChar char="•"/>
            </a:pPr>
            <a:r>
              <a:rPr lang="cs-CZ" sz="3200" b="1" dirty="0" smtClean="0"/>
              <a:t> </a:t>
            </a:r>
            <a:r>
              <a:rPr lang="cs-CZ" sz="3200" dirty="0" smtClean="0"/>
              <a:t>pouze </a:t>
            </a:r>
            <a:r>
              <a:rPr lang="cs-CZ" sz="3200" dirty="0"/>
              <a:t>formální </a:t>
            </a:r>
            <a:r>
              <a:rPr lang="cs-CZ" sz="3200" dirty="0" smtClean="0"/>
              <a:t>moc</a:t>
            </a:r>
          </a:p>
          <a:p>
            <a:pPr lvl="0">
              <a:buFont typeface="Arial" pitchFamily="34" charset="0"/>
              <a:buChar char="•"/>
            </a:pPr>
            <a:r>
              <a:rPr lang="cs-CZ" sz="3200" dirty="0" smtClean="0"/>
              <a:t> parlament </a:t>
            </a:r>
            <a:r>
              <a:rPr lang="cs-CZ" sz="3200" dirty="0"/>
              <a:t>byl rozpuštěn a představiteli </a:t>
            </a:r>
            <a:r>
              <a:rPr lang="cs-CZ" sz="3200" dirty="0" smtClean="0"/>
              <a:t>  </a:t>
            </a:r>
          </a:p>
          <a:p>
            <a:pPr lvl="0"/>
            <a:r>
              <a:rPr lang="cs-CZ" sz="3200" dirty="0"/>
              <a:t> </a:t>
            </a:r>
            <a:r>
              <a:rPr lang="cs-CZ" sz="3200" dirty="0" smtClean="0"/>
              <a:t>  protektorátní </a:t>
            </a:r>
            <a:r>
              <a:rPr lang="cs-CZ" sz="3200" dirty="0"/>
              <a:t>správy </a:t>
            </a:r>
            <a:r>
              <a:rPr lang="cs-CZ" sz="3200" dirty="0" smtClean="0"/>
              <a:t>byli prezident </a:t>
            </a:r>
            <a:r>
              <a:rPr lang="cs-CZ" sz="3200" dirty="0"/>
              <a:t>dr. </a:t>
            </a:r>
            <a:r>
              <a:rPr lang="cs-CZ" sz="3200" dirty="0" smtClean="0"/>
              <a:t> </a:t>
            </a:r>
          </a:p>
          <a:p>
            <a:pPr lvl="0"/>
            <a:r>
              <a:rPr lang="cs-CZ" sz="3200" dirty="0"/>
              <a:t> </a:t>
            </a:r>
            <a:r>
              <a:rPr lang="cs-CZ" sz="3200" dirty="0" smtClean="0"/>
              <a:t>  Emil </a:t>
            </a:r>
            <a:r>
              <a:rPr lang="cs-CZ" sz="3200" dirty="0" err="1"/>
              <a:t>Hácha</a:t>
            </a:r>
            <a:r>
              <a:rPr lang="cs-CZ" sz="3200" dirty="0"/>
              <a:t> a </a:t>
            </a:r>
            <a:r>
              <a:rPr lang="cs-CZ" sz="3200" dirty="0" smtClean="0"/>
              <a:t>protektorátní vláda</a:t>
            </a:r>
          </a:p>
          <a:p>
            <a:pPr lvl="0">
              <a:buFont typeface="Arial" pitchFamily="34" charset="0"/>
              <a:buChar char="•"/>
            </a:pPr>
            <a:r>
              <a:rPr lang="cs-CZ" sz="3200" dirty="0"/>
              <a:t> </a:t>
            </a:r>
            <a:r>
              <a:rPr lang="cs-CZ" sz="3200" dirty="0" smtClean="0"/>
              <a:t>politické </a:t>
            </a:r>
            <a:r>
              <a:rPr lang="cs-CZ" sz="3200" dirty="0"/>
              <a:t>strany a spolky zakázány a </a:t>
            </a:r>
            <a:r>
              <a:rPr lang="cs-CZ" sz="3200" dirty="0" smtClean="0"/>
              <a:t>  </a:t>
            </a:r>
          </a:p>
          <a:p>
            <a:pPr lvl="0"/>
            <a:r>
              <a:rPr lang="cs-CZ" sz="3200" dirty="0"/>
              <a:t> </a:t>
            </a:r>
            <a:r>
              <a:rPr lang="cs-CZ" sz="3200" dirty="0" smtClean="0"/>
              <a:t>  rozpuštěny</a:t>
            </a:r>
          </a:p>
          <a:p>
            <a:pPr lvl="0">
              <a:buFont typeface="Arial" pitchFamily="34" charset="0"/>
              <a:buChar char="•"/>
            </a:pPr>
            <a:endParaRPr lang="cs-CZ" sz="3200" dirty="0"/>
          </a:p>
          <a:p>
            <a:r>
              <a:rPr lang="cs-CZ" sz="3200" b="1" dirty="0" smtClean="0"/>
              <a:t>C)</a:t>
            </a:r>
            <a:r>
              <a:rPr lang="cs-CZ" sz="3200" dirty="0" smtClean="0"/>
              <a:t> </a:t>
            </a:r>
            <a:r>
              <a:rPr lang="cs-CZ" sz="3200" dirty="0"/>
              <a:t>z</a:t>
            </a:r>
            <a:r>
              <a:rPr lang="cs-CZ" sz="3200" dirty="0" smtClean="0"/>
              <a:t>ačaly </a:t>
            </a:r>
            <a:r>
              <a:rPr lang="cs-CZ" sz="3200" dirty="0"/>
              <a:t>platit </a:t>
            </a:r>
            <a:r>
              <a:rPr lang="cs-CZ" sz="3200" b="1" dirty="0"/>
              <a:t>Norimberské </a:t>
            </a:r>
            <a:r>
              <a:rPr lang="cs-CZ" sz="3200" b="1" dirty="0" smtClean="0"/>
              <a:t>zákony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/>
              <a:t> </a:t>
            </a:r>
            <a:r>
              <a:rPr lang="cs-CZ" sz="3200" dirty="0"/>
              <a:t>od roku 1941 transporty židovského </a:t>
            </a:r>
            <a:endParaRPr lang="cs-CZ" sz="3200" dirty="0" smtClean="0"/>
          </a:p>
          <a:p>
            <a:r>
              <a:rPr lang="cs-CZ" sz="3200" dirty="0"/>
              <a:t> </a:t>
            </a:r>
            <a:r>
              <a:rPr lang="cs-CZ" sz="3200" dirty="0" smtClean="0"/>
              <a:t>  obyvatelstva </a:t>
            </a:r>
            <a:r>
              <a:rPr lang="cs-CZ" sz="3200" dirty="0"/>
              <a:t>do </a:t>
            </a:r>
            <a:r>
              <a:rPr lang="cs-CZ" sz="3200" dirty="0" smtClean="0"/>
              <a:t>Terezína</a:t>
            </a:r>
            <a:endParaRPr lang="cs-CZ" sz="3200" dirty="0"/>
          </a:p>
          <a:p>
            <a:endParaRPr lang="cs-CZ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00034" y="428604"/>
            <a:ext cx="800105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3200" b="1" dirty="0" smtClean="0"/>
              <a:t>D) řešení </a:t>
            </a:r>
            <a:r>
              <a:rPr lang="cs-CZ" sz="3200" b="1" dirty="0"/>
              <a:t>české otázky</a:t>
            </a:r>
            <a:r>
              <a:rPr lang="cs-CZ" sz="3200" dirty="0"/>
              <a:t>: </a:t>
            </a:r>
            <a:endParaRPr lang="cs-CZ" sz="3200" dirty="0" smtClean="0"/>
          </a:p>
          <a:p>
            <a:pPr lvl="0">
              <a:buFont typeface="Arial" pitchFamily="34" charset="0"/>
              <a:buChar char="•"/>
            </a:pPr>
            <a:r>
              <a:rPr lang="cs-CZ" sz="3200" dirty="0"/>
              <a:t> </a:t>
            </a:r>
            <a:r>
              <a:rPr lang="cs-CZ" sz="3200" dirty="0" smtClean="0"/>
              <a:t>české </a:t>
            </a:r>
            <a:r>
              <a:rPr lang="cs-CZ" sz="3200" dirty="0"/>
              <a:t>obyvatelstvo mělo být </a:t>
            </a:r>
            <a:r>
              <a:rPr lang="cs-CZ" sz="3200" dirty="0" smtClean="0"/>
              <a:t>poněmčeno,</a:t>
            </a:r>
          </a:p>
          <a:p>
            <a:pPr lvl="0">
              <a:buFont typeface="Arial" pitchFamily="34" charset="0"/>
              <a:buChar char="•"/>
            </a:pPr>
            <a:r>
              <a:rPr lang="cs-CZ" sz="3200" dirty="0" smtClean="0"/>
              <a:t> </a:t>
            </a:r>
            <a:r>
              <a:rPr lang="cs-CZ" sz="3200" dirty="0"/>
              <a:t>popřípadě vysídleno na nově dobytá </a:t>
            </a:r>
            <a:endParaRPr lang="cs-CZ" sz="3200" dirty="0" smtClean="0"/>
          </a:p>
          <a:p>
            <a:pPr lvl="0"/>
            <a:r>
              <a:rPr lang="cs-CZ" sz="3200" dirty="0"/>
              <a:t> </a:t>
            </a:r>
            <a:r>
              <a:rPr lang="cs-CZ" sz="3200" dirty="0" smtClean="0"/>
              <a:t> území,</a:t>
            </a:r>
          </a:p>
          <a:p>
            <a:pPr lvl="0">
              <a:buFont typeface="Arial" pitchFamily="34" charset="0"/>
              <a:buChar char="•"/>
            </a:pPr>
            <a:r>
              <a:rPr lang="cs-CZ" sz="3200" dirty="0" smtClean="0"/>
              <a:t> </a:t>
            </a:r>
            <a:r>
              <a:rPr lang="cs-CZ" sz="3200" dirty="0"/>
              <a:t>zbytek </a:t>
            </a:r>
            <a:r>
              <a:rPr lang="cs-CZ" sz="3200" dirty="0" smtClean="0"/>
              <a:t>zlikvidován</a:t>
            </a:r>
          </a:p>
          <a:p>
            <a:pPr lvl="0"/>
            <a:endParaRPr lang="cs-CZ" sz="3200" dirty="0"/>
          </a:p>
          <a:p>
            <a:pPr lvl="0"/>
            <a:r>
              <a:rPr lang="cs-CZ" sz="3200" b="1" dirty="0" smtClean="0"/>
              <a:t>E) zatýkání </a:t>
            </a:r>
            <a:r>
              <a:rPr lang="cs-CZ" sz="3200" dirty="0"/>
              <a:t>osob politicky či kulturně činných nesouhlasících s okupační mocí</a:t>
            </a:r>
          </a:p>
          <a:p>
            <a:endParaRPr lang="cs-CZ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 smtClean="0"/>
              <a:t>HOSPODÁŘSTVÍ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podřízeno </a:t>
            </a:r>
            <a:r>
              <a:rPr lang="cs-CZ" sz="3200" dirty="0"/>
              <a:t>zájmům </a:t>
            </a:r>
            <a:r>
              <a:rPr lang="cs-CZ" sz="3200" dirty="0" smtClean="0"/>
              <a:t>Německa =</a:t>
            </a:r>
            <a:r>
              <a:rPr lang="cs-CZ" sz="3200" dirty="0">
                <a:sym typeface="Symbol"/>
              </a:rPr>
              <a:t></a:t>
            </a:r>
            <a:r>
              <a:rPr lang="cs-CZ" sz="3200" dirty="0" smtClean="0"/>
              <a:t> </a:t>
            </a:r>
            <a:r>
              <a:rPr lang="cs-CZ" sz="3200" dirty="0"/>
              <a:t>orientace všech průmyslových odvětví na válečné potřeby</a:t>
            </a:r>
          </a:p>
          <a:p>
            <a:r>
              <a:rPr lang="cs-CZ" sz="3200" dirty="0" smtClean="0"/>
              <a:t>od </a:t>
            </a:r>
            <a:r>
              <a:rPr lang="cs-CZ" sz="3200" dirty="0"/>
              <a:t>roku </a:t>
            </a:r>
            <a:r>
              <a:rPr lang="cs-CZ" sz="3200" dirty="0" smtClean="0"/>
              <a:t>1942 </a:t>
            </a:r>
            <a:r>
              <a:rPr lang="cs-CZ" sz="3200" dirty="0"/>
              <a:t>nasazováni především mladí Češi na práci do </a:t>
            </a:r>
            <a:r>
              <a:rPr lang="cs-CZ" sz="3200" dirty="0" smtClean="0"/>
              <a:t>Německa</a:t>
            </a:r>
            <a:endParaRPr lang="cs-CZ" sz="3200" dirty="0"/>
          </a:p>
          <a:p>
            <a:r>
              <a:rPr lang="cs-CZ" sz="3200" dirty="0" smtClean="0"/>
              <a:t>přídělové </a:t>
            </a:r>
            <a:r>
              <a:rPr lang="cs-CZ" sz="3200" dirty="0"/>
              <a:t>lístky na potraviny, textil a </a:t>
            </a:r>
            <a:r>
              <a:rPr lang="cs-CZ" sz="3200" dirty="0" smtClean="0"/>
              <a:t>obuv =</a:t>
            </a:r>
            <a:r>
              <a:rPr lang="cs-CZ" sz="3200" dirty="0" smtClean="0">
                <a:sym typeface="Symbol"/>
              </a:rPr>
              <a:t></a:t>
            </a:r>
            <a:r>
              <a:rPr lang="cs-CZ" sz="3200" dirty="0" smtClean="0"/>
              <a:t> vznik černého trhu</a:t>
            </a:r>
          </a:p>
          <a:p>
            <a:r>
              <a:rPr lang="cs-CZ" sz="3200" dirty="0" smtClean="0"/>
              <a:t>nedostatkové </a:t>
            </a:r>
            <a:r>
              <a:rPr lang="cs-CZ" sz="3200" dirty="0"/>
              <a:t>zboží </a:t>
            </a:r>
            <a:r>
              <a:rPr lang="cs-CZ" sz="3200" dirty="0" smtClean="0"/>
              <a:t>nahrazováno</a:t>
            </a:r>
            <a:endParaRPr lang="cs-CZ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8138" cy="1143000"/>
          </a:xfrm>
        </p:spPr>
        <p:txBody>
          <a:bodyPr/>
          <a:lstStyle/>
          <a:p>
            <a:pPr algn="ctr"/>
            <a:r>
              <a:rPr lang="cs-CZ" dirty="0" smtClean="0"/>
              <a:t>Mapa republiky v období protektorátu</a:t>
            </a:r>
            <a:endParaRPr lang="cs-CZ" dirty="0"/>
          </a:p>
        </p:txBody>
      </p:sp>
      <p:pic>
        <p:nvPicPr>
          <p:cNvPr id="4" name="Picture 6" descr="G:\odboj\mapa.protektorat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8795" y="1571612"/>
            <a:ext cx="8439699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učebnice Dějepisu pro 9. ročník, </a:t>
            </a:r>
            <a:r>
              <a:rPr lang="cs-CZ" sz="1800" dirty="0" err="1" smtClean="0"/>
              <a:t>nakl</a:t>
            </a:r>
            <a:r>
              <a:rPr lang="cs-CZ" sz="1800" dirty="0" smtClean="0"/>
              <a:t>. </a:t>
            </a:r>
            <a:r>
              <a:rPr lang="cs-CZ" sz="1800" dirty="0" err="1" smtClean="0"/>
              <a:t>Fraus</a:t>
            </a:r>
            <a:endParaRPr lang="cs-CZ" sz="1800" dirty="0" smtClean="0"/>
          </a:p>
          <a:p>
            <a:r>
              <a:rPr lang="cs-CZ" sz="1800" dirty="0" smtClean="0"/>
              <a:t>https://www.google.cz/search?q=protektor%C3%A1t+%C4%8Dechy+a+morava&amp;espv=2&amp;biw=1366&amp;bih=662&amp;source=lnms&amp;tbm=isch&amp;sa=X&amp;sqi=2&amp;ved=0ahUKEwjSkfn2u73RAhUHOBoKHTl5ABsQ_AUIBigB#imgrc=PDyCfOWcjvLULM%3A</a:t>
            </a:r>
            <a:endParaRPr lang="cs-CZ" sz="1800" dirty="0"/>
          </a:p>
        </p:txBody>
      </p:sp>
    </p:spTree>
  </p:cSld>
  <p:clrMapOvr>
    <a:masterClrMapping/>
  </p:clrMapOvr>
  <p:transition spd="med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</TotalTime>
  <Words>285</Words>
  <Application>Microsoft Office PowerPoint</Application>
  <PresentationFormat>Předvádění na obrazovce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Arkýř</vt:lpstr>
      <vt:lpstr>Protektorát Čechy a Morava</vt:lpstr>
      <vt:lpstr>Vysvětlení pojmů</vt:lpstr>
      <vt:lpstr>PROTEKTORÁT ČECHY A MORAVA  v letech 1939 - 1941</vt:lpstr>
      <vt:lpstr>SPRÁVA</vt:lpstr>
      <vt:lpstr>Prezentace aplikace PowerPoint</vt:lpstr>
      <vt:lpstr>Prezentace aplikace PowerPoint</vt:lpstr>
      <vt:lpstr>HOSPODÁŘSTVÍ</vt:lpstr>
      <vt:lpstr>Mapa republiky v období protektorátu</vt:lpstr>
      <vt:lpstr>Zdroje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Protektorát Čechy a Morava</dc:title>
  <dc:creator>Zdenka</dc:creator>
  <cp:lastModifiedBy>Administrator</cp:lastModifiedBy>
  <cp:revision>5</cp:revision>
  <dcterms:created xsi:type="dcterms:W3CDTF">2017-01-12T20:18:24Z</dcterms:created>
  <dcterms:modified xsi:type="dcterms:W3CDTF">2017-01-13T07:43:05Z</dcterms:modified>
</cp:coreProperties>
</file>