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DF0F9BD-2B8D-4D62-B77D-1767E21933F3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4C7FA1C-68A6-4BC7-B7A6-B639FDC9498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8596" y="4500570"/>
            <a:ext cx="8458200" cy="1222375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Protektorát Čechy a Morava</a:t>
            </a:r>
            <a:endParaRPr lang="cs-CZ" sz="4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00034" y="5500702"/>
            <a:ext cx="8458200" cy="1128714"/>
          </a:xfrm>
        </p:spPr>
        <p:txBody>
          <a:bodyPr>
            <a:normAutofit fontScale="85000" lnSpcReduction="20000"/>
          </a:bodyPr>
          <a:lstStyle/>
          <a:p>
            <a:r>
              <a:rPr lang="cs-CZ" sz="2800" dirty="0" smtClean="0"/>
              <a:t>2. část – 17. listopad, Domácí a zahraniční odboj, další vývoj</a:t>
            </a:r>
          </a:p>
          <a:p>
            <a:endParaRPr lang="cs-CZ" sz="2800" dirty="0"/>
          </a:p>
          <a:p>
            <a:r>
              <a:rPr lang="cs-CZ" sz="2800" dirty="0" smtClean="0"/>
              <a:t>Mgr. Zdenka Petříková</a:t>
            </a:r>
            <a:endParaRPr lang="cs-CZ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17. listopad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257824"/>
          </a:xfrm>
        </p:spPr>
        <p:txBody>
          <a:bodyPr>
            <a:normAutofit fontScale="92500" lnSpcReduction="10000"/>
          </a:bodyPr>
          <a:lstStyle/>
          <a:p>
            <a:r>
              <a:rPr lang="cs-CZ" sz="3500" dirty="0" smtClean="0"/>
              <a:t>28. října 1939 probíhaly v českých a moravských městech demonstrace</a:t>
            </a:r>
          </a:p>
          <a:p>
            <a:pPr lvl="2"/>
            <a:r>
              <a:rPr lang="cs-CZ" sz="2700" dirty="0" smtClean="0"/>
              <a:t> v Praze zraněn student medicíny Jan Opletal (zemřel na následky zranění) =</a:t>
            </a:r>
            <a:r>
              <a:rPr lang="cs-CZ" sz="2700" dirty="0" smtClean="0">
                <a:sym typeface="Symbol"/>
              </a:rPr>
              <a:t> 15. 11. pohřeb</a:t>
            </a:r>
          </a:p>
          <a:p>
            <a:pPr lvl="2"/>
            <a:r>
              <a:rPr lang="cs-CZ" sz="2700" dirty="0" smtClean="0">
                <a:sym typeface="Symbol"/>
              </a:rPr>
              <a:t> v noci 17. 11. 1939 obsazeny VŠ koleje v Praze a Brně (SS, gestapo) – 9 vysokoškoláků popraveno a asi 1000 odvlečeno do koncentračního tábora</a:t>
            </a:r>
          </a:p>
          <a:p>
            <a:r>
              <a:rPr lang="cs-CZ" sz="3500" dirty="0" smtClean="0"/>
              <a:t>17. listopadu 1939 zavřeli nacisté české vysoké školy</a:t>
            </a:r>
          </a:p>
          <a:p>
            <a:r>
              <a:rPr lang="cs-CZ" sz="3500" b="1" dirty="0" smtClean="0"/>
              <a:t>Mezinárodní den studentstva </a:t>
            </a:r>
            <a:r>
              <a:rPr lang="cs-CZ" sz="3500" dirty="0" smtClean="0"/>
              <a:t>(vyhlášeno r. 1941 v Londýně)</a:t>
            </a:r>
          </a:p>
          <a:p>
            <a:endParaRPr lang="cs-CZ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 smtClean="0"/>
              <a:t>Domácí odboj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už v r. 1939 začaly vznikat tajné odbojové organizace – hl. cílem byla obnova čs. státu</a:t>
            </a:r>
          </a:p>
          <a:p>
            <a:r>
              <a:rPr lang="cs-CZ" sz="3600" dirty="0" smtClean="0"/>
              <a:t>hl. činnost:</a:t>
            </a:r>
          </a:p>
          <a:p>
            <a:pPr lvl="2"/>
            <a:r>
              <a:rPr lang="cs-CZ" sz="2800" dirty="0" smtClean="0"/>
              <a:t>shromažďování zbraní, peněz</a:t>
            </a:r>
          </a:p>
          <a:p>
            <a:pPr lvl="2"/>
            <a:r>
              <a:rPr lang="cs-CZ" sz="2800" dirty="0" smtClean="0"/>
              <a:t>spojení se </a:t>
            </a:r>
            <a:r>
              <a:rPr lang="cs-CZ" sz="2800" dirty="0" err="1" smtClean="0"/>
              <a:t>zahr</a:t>
            </a:r>
            <a:r>
              <a:rPr lang="cs-CZ" sz="2800" dirty="0" smtClean="0"/>
              <a:t>. odbojem</a:t>
            </a:r>
          </a:p>
          <a:p>
            <a:pPr lvl="2"/>
            <a:r>
              <a:rPr lang="cs-CZ" sz="2800" dirty="0" smtClean="0"/>
              <a:t>protinacistická agitace pomocí letáků a časopisů</a:t>
            </a:r>
          </a:p>
          <a:p>
            <a:pPr lvl="2"/>
            <a:r>
              <a:rPr lang="cs-CZ" sz="2800" dirty="0" smtClean="0"/>
              <a:t>přechody do zahraničí a další 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 smtClean="0"/>
              <a:t>Hlavní odbojové organizace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Obrana národa (ON) – i předseda protektorátní vlády Alois Eliáš, velitelem byl generál Josef Bílý</a:t>
            </a:r>
          </a:p>
          <a:p>
            <a:r>
              <a:rPr lang="cs-CZ" dirty="0" smtClean="0"/>
              <a:t>Petiční výbor Věrni zůstaneme (PVVZ)</a:t>
            </a:r>
          </a:p>
          <a:p>
            <a:r>
              <a:rPr lang="cs-CZ" dirty="0" smtClean="0"/>
              <a:t>Politické ústředí (PÚ)</a:t>
            </a:r>
          </a:p>
          <a:p>
            <a:r>
              <a:rPr lang="cs-CZ" dirty="0" smtClean="0"/>
              <a:t>odbojové časopisy V boji!, Český kurýr aj.</a:t>
            </a:r>
          </a:p>
          <a:p>
            <a:r>
              <a:rPr lang="cs-CZ" dirty="0"/>
              <a:t>n</a:t>
            </a:r>
            <a:r>
              <a:rPr lang="cs-CZ" dirty="0" smtClean="0"/>
              <a:t>a jaře 1940 sloučení odboj. </a:t>
            </a:r>
            <a:r>
              <a:rPr lang="cs-CZ" smtClean="0"/>
              <a:t>organizací</a:t>
            </a:r>
            <a:r>
              <a:rPr lang="cs-CZ" dirty="0" smtClean="0"/>
              <a:t>: Ústřední vedení odboje domácího (ÚVOD)</a:t>
            </a:r>
          </a:p>
          <a:p>
            <a:r>
              <a:rPr lang="cs-CZ" dirty="0" smtClean="0"/>
              <a:t>Komunistická strana – až po vstupu SSSR do války v r. 1941, vydávali ilegální Rudé právo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686800" cy="838200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Nejznámější </a:t>
            </a:r>
            <a:r>
              <a:rPr lang="cs-CZ" sz="4400" b="1" smtClean="0"/>
              <a:t>odboJáři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cs-CZ" dirty="0" smtClean="0"/>
              <a:t>z řad bývalé čs. armády:</a:t>
            </a:r>
          </a:p>
          <a:p>
            <a:pPr lvl="1"/>
            <a:r>
              <a:rPr lang="cs-CZ" dirty="0" smtClean="0"/>
              <a:t>Josef Balabán</a:t>
            </a:r>
          </a:p>
          <a:p>
            <a:pPr lvl="1"/>
            <a:r>
              <a:rPr lang="cs-CZ" dirty="0" smtClean="0"/>
              <a:t>Josef </a:t>
            </a:r>
            <a:r>
              <a:rPr lang="cs-CZ" dirty="0" err="1" smtClean="0"/>
              <a:t>Mašín</a:t>
            </a:r>
            <a:endParaRPr lang="cs-CZ" dirty="0" smtClean="0"/>
          </a:p>
          <a:p>
            <a:pPr lvl="1"/>
            <a:r>
              <a:rPr lang="cs-CZ" dirty="0" smtClean="0"/>
              <a:t>Václav Morávek</a:t>
            </a:r>
          </a:p>
          <a:p>
            <a:r>
              <a:rPr lang="cs-CZ" dirty="0" smtClean="0"/>
              <a:t>říkalo se jim Tři králové</a:t>
            </a:r>
          </a:p>
          <a:p>
            <a:r>
              <a:rPr lang="cs-CZ" dirty="0" smtClean="0"/>
              <a:t>zabývali se zpravodajskou a diverzní činností</a:t>
            </a:r>
          </a:p>
          <a:p>
            <a:r>
              <a:rPr lang="cs-CZ" dirty="0" smtClean="0"/>
              <a:t>Balabán a </a:t>
            </a:r>
            <a:r>
              <a:rPr lang="cs-CZ" dirty="0" err="1" smtClean="0"/>
              <a:t>Mašín</a:t>
            </a:r>
            <a:r>
              <a:rPr lang="cs-CZ" dirty="0" smtClean="0"/>
              <a:t> – zatčeni, popraveni</a:t>
            </a:r>
          </a:p>
          <a:p>
            <a:r>
              <a:rPr lang="cs-CZ" dirty="0" smtClean="0"/>
              <a:t>Morávek – zraněn v boji s gestapem, spáchal sebevraždu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 smtClean="0"/>
              <a:t>Zahraniční odboj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r>
              <a:rPr lang="cs-CZ" dirty="0"/>
              <a:t>o</a:t>
            </a:r>
            <a:r>
              <a:rPr lang="cs-CZ" dirty="0" smtClean="0"/>
              <a:t>dchody do emigrace již v době 2. republiky</a:t>
            </a:r>
          </a:p>
          <a:p>
            <a:r>
              <a:rPr lang="cs-CZ" dirty="0"/>
              <a:t>v</a:t>
            </a:r>
            <a:r>
              <a:rPr lang="cs-CZ" dirty="0" smtClean="0"/>
              <a:t>ětšina směřovala na Západ, komunisté do Moskvy (zde odboj až od r. 1941, kdy SSSR vstoupilo do války)</a:t>
            </a:r>
          </a:p>
          <a:p>
            <a:r>
              <a:rPr lang="cs-CZ" dirty="0" smtClean="0"/>
              <a:t>1939 – v Paříži ustavení Čs. </a:t>
            </a:r>
            <a:r>
              <a:rPr lang="cs-CZ" dirty="0" err="1" smtClean="0"/>
              <a:t>nár</a:t>
            </a:r>
            <a:r>
              <a:rPr lang="cs-CZ" dirty="0" smtClean="0"/>
              <a:t>. výboru v čele s Edvardem Benešem</a:t>
            </a:r>
          </a:p>
          <a:p>
            <a:pPr lvl="2"/>
            <a:r>
              <a:rPr lang="cs-CZ" sz="2800" dirty="0"/>
              <a:t>c</a:t>
            </a:r>
            <a:r>
              <a:rPr lang="cs-CZ" sz="2800" dirty="0" smtClean="0"/>
              <a:t>ílem obnova ČSR v předmnichovských hranicích</a:t>
            </a:r>
          </a:p>
          <a:p>
            <a:pPr lvl="2"/>
            <a:r>
              <a:rPr lang="cs-CZ" sz="2800" dirty="0" smtClean="0"/>
              <a:t>po kapitulaci FR přesun do VB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r>
              <a:rPr lang="cs-CZ" sz="4400" b="1" dirty="0" smtClean="0"/>
              <a:t>Zahraniční odboj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550070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červenec 1940:</a:t>
            </a:r>
          </a:p>
          <a:p>
            <a:pPr marL="1200150" lvl="3" indent="-342900">
              <a:buFont typeface="Arial" pitchFamily="34" charset="0"/>
              <a:buChar char="•"/>
            </a:pPr>
            <a:r>
              <a:rPr lang="cs-CZ" sz="2400" dirty="0" smtClean="0"/>
              <a:t>VB uznala čs. prozatímní vládu v Londýně</a:t>
            </a:r>
          </a:p>
          <a:p>
            <a:r>
              <a:rPr lang="cs-CZ" dirty="0" smtClean="0"/>
              <a:t>čs. zahraniční vojenské jednotky vznikaly v PL, FR, SSSR, VB, na Předním východě a v Africe</a:t>
            </a:r>
          </a:p>
          <a:p>
            <a:r>
              <a:rPr lang="cs-CZ" dirty="0" smtClean="0"/>
              <a:t>v PL </a:t>
            </a:r>
            <a:r>
              <a:rPr lang="cs-CZ" dirty="0" err="1" smtClean="0"/>
              <a:t>Legion</a:t>
            </a:r>
            <a:r>
              <a:rPr lang="cs-CZ" dirty="0" smtClean="0"/>
              <a:t> Čechů a Slováků</a:t>
            </a:r>
          </a:p>
          <a:p>
            <a:pPr lvl="2"/>
            <a:r>
              <a:rPr lang="cs-CZ" dirty="0" smtClean="0"/>
              <a:t>hl. velitelem L. Svoboda, po kapitulaci PL většina převelena do SSSR</a:t>
            </a:r>
          </a:p>
          <a:p>
            <a:r>
              <a:rPr lang="cs-CZ" sz="3000" dirty="0" smtClean="0"/>
              <a:t>Po kapitulaci FR asi 5000 mužů převezeno do VB – proslavili se zde především letci v řadách RAF (A. Vašátko-15, F. Peřina-14, J. František-17)</a:t>
            </a:r>
          </a:p>
          <a:p>
            <a:r>
              <a:rPr lang="cs-CZ" sz="3000" dirty="0" smtClean="0"/>
              <a:t>U </a:t>
            </a:r>
            <a:r>
              <a:rPr lang="cs-CZ" sz="3000" dirty="0" err="1" smtClean="0"/>
              <a:t>Tobruku</a:t>
            </a:r>
            <a:r>
              <a:rPr lang="cs-CZ" sz="3000" dirty="0" smtClean="0"/>
              <a:t> v Libyi se vyznamenal 11. čs. </a:t>
            </a:r>
            <a:r>
              <a:rPr lang="cs-CZ" sz="3000" dirty="0"/>
              <a:t>p</a:t>
            </a:r>
            <a:r>
              <a:rPr lang="cs-CZ" sz="3000" dirty="0" smtClean="0"/>
              <a:t>ěší prapor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 smtClean="0"/>
              <a:t>Kolaborace, Školství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Kolaborace</a:t>
            </a:r>
            <a:r>
              <a:rPr lang="cs-CZ" dirty="0" smtClean="0"/>
              <a:t> = dobrovolná spolupráce s okupanty proti vlastní zemi</a:t>
            </a:r>
          </a:p>
          <a:p>
            <a:r>
              <a:rPr lang="cs-CZ" dirty="0" smtClean="0"/>
              <a:t>symbolem K v protektorátu ministr školství Emanuel Moravec</a:t>
            </a:r>
          </a:p>
          <a:p>
            <a:r>
              <a:rPr lang="cs-CZ" b="1" dirty="0" smtClean="0"/>
              <a:t>Školství</a:t>
            </a:r>
          </a:p>
          <a:p>
            <a:pPr lvl="1"/>
            <a:r>
              <a:rPr lang="cs-CZ" dirty="0" smtClean="0"/>
              <a:t>povinná výuka NJ</a:t>
            </a:r>
          </a:p>
          <a:p>
            <a:pPr lvl="1"/>
            <a:r>
              <a:rPr lang="cs-CZ" dirty="0" smtClean="0"/>
              <a:t>důraz kladen na dějiny Německa a Germánů</a:t>
            </a:r>
          </a:p>
          <a:p>
            <a:pPr lvl="1"/>
            <a:r>
              <a:rPr lang="cs-CZ" dirty="0" smtClean="0"/>
              <a:t>vše pod přísnou kontrolou okupantů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 smtClean="0"/>
              <a:t>Kultura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veškerá tvorba pod přísnou cenzurou</a:t>
            </a:r>
          </a:p>
          <a:p>
            <a:r>
              <a:rPr lang="cs-CZ" dirty="0" smtClean="0"/>
              <a:t>lásku k okupované vlasti vyjadřovali umělci návratem k národní minulosti</a:t>
            </a:r>
          </a:p>
          <a:p>
            <a:pPr lvl="2"/>
            <a:r>
              <a:rPr lang="cs-CZ" dirty="0" smtClean="0"/>
              <a:t>např. V. Vančura – Obrazy z dějin národa českého</a:t>
            </a:r>
          </a:p>
          <a:p>
            <a:pPr lvl="2"/>
            <a:r>
              <a:rPr lang="cs-CZ" dirty="0" smtClean="0"/>
              <a:t>básně J. Seiferta a F. Halase</a:t>
            </a:r>
          </a:p>
          <a:p>
            <a:r>
              <a:rPr lang="cs-CZ" dirty="0" smtClean="0"/>
              <a:t>mnoho českých umělců popraveno, vězněno či deportováno do koncentračních táborů</a:t>
            </a:r>
          </a:p>
          <a:p>
            <a:pPr lvl="2"/>
            <a:r>
              <a:rPr lang="cs-CZ" dirty="0" smtClean="0"/>
              <a:t>Josef Čapek, Vladislav Vančura, Karel </a:t>
            </a:r>
            <a:r>
              <a:rPr lang="cs-CZ" dirty="0" err="1" smtClean="0"/>
              <a:t>Hašler</a:t>
            </a:r>
            <a:r>
              <a:rPr lang="cs-CZ" dirty="0" smtClean="0"/>
              <a:t>, Karel Poláček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64</TotalTime>
  <Words>523</Words>
  <Application>Microsoft Office PowerPoint</Application>
  <PresentationFormat>Předvádění na obrazovce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Cesta</vt:lpstr>
      <vt:lpstr>Protektorát Čechy a Morava</vt:lpstr>
      <vt:lpstr>17. listopad</vt:lpstr>
      <vt:lpstr>Domácí odboj</vt:lpstr>
      <vt:lpstr>Hlavní odbojové organizace</vt:lpstr>
      <vt:lpstr>Nejznámější odboJáři</vt:lpstr>
      <vt:lpstr>Zahraniční odboj</vt:lpstr>
      <vt:lpstr>Zahraniční odboj</vt:lpstr>
      <vt:lpstr>Kolaborace, Školství</vt:lpstr>
      <vt:lpstr>Kultura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Protektorát Čechy a Morava</dc:title>
  <dc:creator>Zdenka</dc:creator>
  <cp:lastModifiedBy>Administrator</cp:lastModifiedBy>
  <cp:revision>7</cp:revision>
  <dcterms:created xsi:type="dcterms:W3CDTF">2017-01-14T16:27:10Z</dcterms:created>
  <dcterms:modified xsi:type="dcterms:W3CDTF">2017-01-20T08:42:22Z</dcterms:modified>
</cp:coreProperties>
</file>