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8" r:id="rId6"/>
    <p:sldId id="260" r:id="rId7"/>
    <p:sldId id="259" r:id="rId8"/>
    <p:sldId id="266" r:id="rId9"/>
    <p:sldId id="261" r:id="rId10"/>
    <p:sldId id="267" r:id="rId11"/>
    <p:sldId id="262" r:id="rId12"/>
    <p:sldId id="263" r:id="rId13"/>
    <p:sldId id="265" r:id="rId14"/>
    <p:sldId id="264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A99F3B-9FFE-41FC-B6C0-CA19D13A82DC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BC4D5E0-F2F8-41E7-A44A-2BA7492E8F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C377CC-0218-4F1F-B7A2-DDC81F5C9AAF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857ECF-688E-4A50-85C5-BEC83AF0A18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819E5B7F-E186-41AD-9251-DDD2CB7208B8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6EECF07-595C-40BA-8A81-405404AC1BF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311D70-F5B4-4CDE-ABCB-DCB864BB48EE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36EABF2-4273-4A65-A21A-8CF555B9935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97B2D02-6BEF-4663-A20A-166A3FA8368C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5F48ACCE-D180-4A4A-8E72-6D934F2AD0C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0AC1B9B-3371-4831-9234-6E4CA8A0D214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0E5E9A-FAD7-4D92-88B3-D5969CEA8B9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9B8117-E330-4C77-B0AA-9BBDD4E372B0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BC5144-E2C4-4DF7-A706-ABFD765746E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66E279-BB9B-4637-B0DD-4970226FB2F5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CDC40F-22A5-4C1F-AE18-5E8BD957F30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19F8BB9-3D7F-47DB-82F4-6CCB0793167D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3A9E3B-85EB-4715-8438-6580CC70ADD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0569B99-EEF5-4CD1-9A2E-FEE7998AF584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C31D76-46B5-482D-8C47-50A33E9D51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B34C89-0A76-463B-9921-D906D26CBDA1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AF228B4-E698-4899-9529-50890744297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7D4C78B-0A00-4038-98BF-D3411FA7CBFC}" type="datetimeFigureOut">
              <a:rPr lang="cs-CZ" smtClean="0"/>
              <a:pPr>
                <a:defRPr/>
              </a:pPr>
              <a:t>07.02.2017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3295597-8F42-4CFD-B6AB-E098C4A09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Protektorát Čechy a Morava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Domácí odboj po r. 1942, Osvobození republiky, Pražské povstání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Pražské povstání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 jeho čele stála Česká národní rada</a:t>
            </a:r>
          </a:p>
          <a:p>
            <a:r>
              <a:rPr lang="cs-CZ" dirty="0" smtClean="0"/>
              <a:t>hl. osobnostmi Alois Pražák a Karel </a:t>
            </a:r>
            <a:r>
              <a:rPr lang="cs-CZ" dirty="0" err="1" smtClean="0"/>
              <a:t>Kutlvašr</a:t>
            </a:r>
            <a:endParaRPr lang="cs-CZ" dirty="0" smtClean="0"/>
          </a:p>
          <a:p>
            <a:r>
              <a:rPr lang="cs-CZ" dirty="0" smtClean="0"/>
              <a:t>těžké boje se vedly především o budovu rozhlasu</a:t>
            </a:r>
          </a:p>
          <a:p>
            <a:r>
              <a:rPr lang="cs-CZ" dirty="0" smtClean="0"/>
              <a:t>9. 5. 1945 vjely do Prahy sovětské tanky, Praha byla osvobozena a 2. sv. válka skončila i na území protektorátu.</a:t>
            </a:r>
          </a:p>
          <a:p>
            <a:endParaRPr lang="cs-CZ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37"/>
          </a:xfrm>
        </p:spPr>
        <p:txBody>
          <a:bodyPr/>
          <a:lstStyle/>
          <a:p>
            <a:r>
              <a:rPr lang="cs-CZ" dirty="0" smtClean="0"/>
              <a:t>Boj o Staroměstské náměstí </a:t>
            </a:r>
            <a:br>
              <a:rPr lang="cs-CZ" dirty="0" smtClean="0"/>
            </a:br>
            <a:r>
              <a:rPr lang="cs-CZ" dirty="0" smtClean="0"/>
              <a:t>a radniční budovy</a:t>
            </a:r>
          </a:p>
        </p:txBody>
      </p:sp>
      <p:pic>
        <p:nvPicPr>
          <p:cNvPr id="10243" name="Picture 2" descr="Image result for pražské povstán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2071688"/>
            <a:ext cx="61722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Pražské povstání</a:t>
            </a:r>
          </a:p>
        </p:txBody>
      </p:sp>
      <p:pic>
        <p:nvPicPr>
          <p:cNvPr id="11267" name="Picture 2" descr="Image result for pražské povstán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1428750"/>
            <a:ext cx="600075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Pražské povstání</a:t>
            </a:r>
          </a:p>
        </p:txBody>
      </p:sp>
      <p:pic>
        <p:nvPicPr>
          <p:cNvPr id="12291" name="Picture 2" descr="Image result for pražské povstán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2071688"/>
            <a:ext cx="6707187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Do konce války zbývají hodiny, nacisté v Praze stále vraždí…</a:t>
            </a:r>
          </a:p>
        </p:txBody>
      </p:sp>
      <p:pic>
        <p:nvPicPr>
          <p:cNvPr id="13315" name="Picture 2" descr="Image result for pražské povstán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1714500"/>
            <a:ext cx="7072313" cy="471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ODBOJ PO ROCE 1942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heydrichiádě v troskách</a:t>
            </a:r>
          </a:p>
          <a:p>
            <a:r>
              <a:rPr lang="cs-CZ" dirty="0" smtClean="0"/>
              <a:t>pravidelné spojení díky parašutistickým vysílačkám udržovala Rada tří</a:t>
            </a:r>
          </a:p>
          <a:p>
            <a:pPr lvl="2"/>
            <a:r>
              <a:rPr lang="cs-CZ" dirty="0" smtClean="0"/>
              <a:t>domácí odboj posilovaly parašutistické výsadky z VB nebo SSSR.</a:t>
            </a:r>
          </a:p>
          <a:p>
            <a:pPr lvl="2"/>
            <a:r>
              <a:rPr lang="cs-CZ" dirty="0" smtClean="0"/>
              <a:t>od roku 1944 především v hornatém, zalesněném terénu působily partyzánské skupiny</a:t>
            </a:r>
          </a:p>
          <a:p>
            <a:pPr lvl="2"/>
            <a:r>
              <a:rPr lang="cs-CZ" dirty="0" smtClean="0"/>
              <a:t>Největší skupinou byla 1. československá partyzánská brigáda Jana Žižky. Za pomoc partyzánům byly vypáleny obce </a:t>
            </a:r>
            <a:r>
              <a:rPr lang="cs-CZ" dirty="0" err="1" smtClean="0"/>
              <a:t>Javoříčko</a:t>
            </a:r>
            <a:r>
              <a:rPr lang="cs-CZ" dirty="0" smtClean="0"/>
              <a:t>, Ploština, </a:t>
            </a:r>
            <a:r>
              <a:rPr lang="cs-CZ" dirty="0" err="1" smtClean="0"/>
              <a:t>Prlov</a:t>
            </a:r>
            <a:r>
              <a:rPr lang="cs-CZ" dirty="0" smtClean="0"/>
              <a:t> nebo </a:t>
            </a:r>
            <a:r>
              <a:rPr lang="cs-CZ" dirty="0" err="1" smtClean="0"/>
              <a:t>Zákřov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Demarkační linie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b="1" dirty="0" smtClean="0"/>
              <a:t>byla původně stanovena především z vojensko-technických důvodů</a:t>
            </a:r>
          </a:p>
          <a:p>
            <a:pPr fontAlgn="base"/>
            <a:r>
              <a:rPr lang="cs-CZ" b="1" dirty="0" smtClean="0"/>
              <a:t>Podle dohody na Jaltské konferenci měla vést po hranici Československa, aby zamezila smísení armád či případnému nechtěnému střetu spojeneckých jednotek – Rudé armády SSSR postupující k Praze z východu a armády Spojených států postupující ze západu.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Osvobození republiky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4846320"/>
          </a:xfrm>
        </p:spPr>
        <p:txBody>
          <a:bodyPr/>
          <a:lstStyle/>
          <a:p>
            <a:r>
              <a:rPr lang="cs-CZ" dirty="0" smtClean="0"/>
              <a:t>na podzim 1944 </a:t>
            </a:r>
            <a:r>
              <a:rPr lang="cs-CZ" b="1" dirty="0" smtClean="0"/>
              <a:t>Dukelsko-karpatská operace</a:t>
            </a:r>
            <a:r>
              <a:rPr lang="cs-CZ" dirty="0" smtClean="0"/>
              <a:t> (boj o průsmyk Dukla) =</a:t>
            </a:r>
            <a:r>
              <a:rPr lang="cs-CZ" dirty="0" smtClean="0">
                <a:sym typeface="Symbol"/>
              </a:rPr>
              <a:t></a:t>
            </a:r>
            <a:r>
              <a:rPr lang="cs-CZ" dirty="0" smtClean="0"/>
              <a:t> začátek osvobozování od východu</a:t>
            </a:r>
          </a:p>
          <a:p>
            <a:r>
              <a:rPr lang="cs-CZ" b="1" dirty="0" smtClean="0"/>
              <a:t>březen 1945</a:t>
            </a:r>
            <a:r>
              <a:rPr lang="cs-CZ" dirty="0" smtClean="0"/>
              <a:t> – sestavena nová čs. vláda, která vyhlásila v dubnu v Košicích tzv. </a:t>
            </a:r>
            <a:r>
              <a:rPr lang="cs-CZ" b="1" dirty="0" smtClean="0"/>
              <a:t>Košický vládní program</a:t>
            </a:r>
            <a:r>
              <a:rPr lang="cs-CZ" dirty="0" smtClean="0"/>
              <a:t> (základ pro poválečné uspořádání ČSR)</a:t>
            </a:r>
          </a:p>
          <a:p>
            <a:r>
              <a:rPr lang="cs-CZ" b="1" dirty="0" smtClean="0"/>
              <a:t>b</a:t>
            </a:r>
            <a:r>
              <a:rPr lang="cs-CZ" b="1" dirty="0" smtClean="0"/>
              <a:t>řezen 1945</a:t>
            </a:r>
            <a:r>
              <a:rPr lang="cs-CZ" dirty="0" smtClean="0"/>
              <a:t> – </a:t>
            </a:r>
            <a:r>
              <a:rPr lang="cs-CZ" b="1" dirty="0" smtClean="0"/>
              <a:t>Ostravsko-opavská operace</a:t>
            </a:r>
          </a:p>
          <a:p>
            <a:pPr lvl="2"/>
            <a:r>
              <a:rPr lang="cs-CZ" dirty="0" smtClean="0"/>
              <a:t>5. 5. 1945 osvobozena Ostrava =</a:t>
            </a:r>
            <a:r>
              <a:rPr lang="cs-CZ" dirty="0" smtClean="0">
                <a:sym typeface="Symbol"/>
              </a:rPr>
              <a:t> </a:t>
            </a:r>
            <a:r>
              <a:rPr lang="cs-CZ" dirty="0" smtClean="0">
                <a:sym typeface="Symbol"/>
              </a:rPr>
              <a:t> jedna z největších bitev 2. sv. v. na našem území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Osvobození republiky</a:t>
            </a:r>
            <a:br>
              <a:rPr lang="cs-CZ" dirty="0" smtClean="0"/>
            </a:br>
            <a:r>
              <a:rPr lang="cs-CZ" dirty="0" smtClean="0"/>
              <a:t>6. – 9. 5. 1945</a:t>
            </a:r>
          </a:p>
        </p:txBody>
      </p:sp>
      <p:pic>
        <p:nvPicPr>
          <p:cNvPr id="4099" name="Picture 2" descr="Image result for osvobození republik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446213"/>
            <a:ext cx="7215188" cy="541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Osvobození ČSR 1944 - 1945</a:t>
            </a:r>
          </a:p>
        </p:txBody>
      </p:sp>
      <p:pic>
        <p:nvPicPr>
          <p:cNvPr id="5123" name="Picture 2" descr="Image result for osvobození republik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413" y="1714500"/>
            <a:ext cx="8653462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 descr="Image result for osvobození republik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571500"/>
            <a:ext cx="4113212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Image result for osvobození republik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3286125"/>
            <a:ext cx="600075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ovéPole 4"/>
          <p:cNvSpPr txBox="1">
            <a:spLocks noChangeArrowheads="1"/>
          </p:cNvSpPr>
          <p:nvPr/>
        </p:nvSpPr>
        <p:spPr bwMode="auto">
          <a:xfrm>
            <a:off x="214313" y="5786438"/>
            <a:ext cx="2357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Calibri" pitchFamily="34" charset="0"/>
              </a:rPr>
              <a:t>Osvobození Plzně americkou armádou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Pražské povstání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 dubnu 1945 v západních Čechách americká  armáda - osvobodila Plzeň</a:t>
            </a:r>
          </a:p>
          <a:p>
            <a:r>
              <a:rPr lang="cs-CZ" dirty="0" smtClean="0"/>
              <a:t>spojenecká vojska se zastavila na demarkační linii =</a:t>
            </a:r>
            <a:r>
              <a:rPr lang="cs-CZ" dirty="0" smtClean="0">
                <a:sym typeface="Symbol" pitchFamily="18" charset="2"/>
              </a:rPr>
              <a:t> </a:t>
            </a:r>
            <a:r>
              <a:rPr lang="cs-CZ" dirty="0" smtClean="0"/>
              <a:t>zbytek republiky osvobozen Rudou armádou</a:t>
            </a:r>
          </a:p>
          <a:p>
            <a:r>
              <a:rPr lang="cs-CZ" dirty="0" smtClean="0"/>
              <a:t>s blížícím se koncem války vypuklo 1. 5. 1945 na území protektorátu povstání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Pražské povstání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vypuklo 5. května 1945 v Praze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Česká národní  rada vydala prohlášení o konci protektorátu a o převzetí vládní a výkonné moci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nejdříve probíhaly demonstrace, které brzy přešly do otevřeného odporu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 jeho cílem mělo být zejména: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vytvoření podmínek pro rychlé osvobození Čech a Moravy od německé nadvlády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minimalizace dalších válečných škod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zamezení zničení či vyloupení průmyslového potenciálu Československa Němci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192</Words>
  <Application>Microsoft Office PowerPoint</Application>
  <PresentationFormat>Předvádění na obrazovce (4:3)</PresentationFormat>
  <Paragraphs>40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Bohatý</vt:lpstr>
      <vt:lpstr>Protektorát Čechy a Morava</vt:lpstr>
      <vt:lpstr>DOMÁCÍ ODBOJ PO ROCE 1942</vt:lpstr>
      <vt:lpstr>Demarkační linie</vt:lpstr>
      <vt:lpstr>Osvobození republiky</vt:lpstr>
      <vt:lpstr>Osvobození republiky 6. – 9. 5. 1945</vt:lpstr>
      <vt:lpstr>Osvobození ČSR 1944 - 1945</vt:lpstr>
      <vt:lpstr>Snímek 7</vt:lpstr>
      <vt:lpstr>Pražské povstání</vt:lpstr>
      <vt:lpstr>Pražské povstání</vt:lpstr>
      <vt:lpstr>Pražské povstání</vt:lpstr>
      <vt:lpstr>Boj o Staroměstské náměstí  a radniční budovy</vt:lpstr>
      <vt:lpstr>Pražské povstání</vt:lpstr>
      <vt:lpstr>Pražské povstání</vt:lpstr>
      <vt:lpstr>Do konce války zbývají hodiny, nacisté v Praze stále vraždí…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Protektorát Čechy a Morava</dc:title>
  <dc:creator>Zdenka</dc:creator>
  <cp:lastModifiedBy>Zdenka</cp:lastModifiedBy>
  <cp:revision>7</cp:revision>
  <dcterms:created xsi:type="dcterms:W3CDTF">2017-01-28T13:43:04Z</dcterms:created>
  <dcterms:modified xsi:type="dcterms:W3CDTF">2017-02-07T13:44:56Z</dcterms:modified>
</cp:coreProperties>
</file>